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4" r:id="rId3"/>
    <p:sldId id="257" r:id="rId4"/>
    <p:sldId id="285" r:id="rId5"/>
    <p:sldId id="263" r:id="rId6"/>
    <p:sldId id="289" r:id="rId7"/>
    <p:sldId id="290" r:id="rId8"/>
    <p:sldId id="291" r:id="rId9"/>
    <p:sldId id="292" r:id="rId10"/>
    <p:sldId id="293" r:id="rId11"/>
    <p:sldId id="286" r:id="rId12"/>
    <p:sldId id="259" r:id="rId13"/>
    <p:sldId id="260" r:id="rId14"/>
    <p:sldId id="294" r:id="rId15"/>
    <p:sldId id="295" r:id="rId16"/>
    <p:sldId id="296" r:id="rId17"/>
    <p:sldId id="297" r:id="rId18"/>
    <p:sldId id="298" r:id="rId19"/>
    <p:sldId id="261" r:id="rId20"/>
    <p:sldId id="299" r:id="rId21"/>
    <p:sldId id="287" r:id="rId22"/>
    <p:sldId id="264" r:id="rId23"/>
    <p:sldId id="265" r:id="rId24"/>
    <p:sldId id="266" r:id="rId25"/>
    <p:sldId id="267" r:id="rId26"/>
    <p:sldId id="268" r:id="rId27"/>
    <p:sldId id="269" r:id="rId28"/>
    <p:sldId id="270" r:id="rId29"/>
    <p:sldId id="271" r:id="rId30"/>
    <p:sldId id="305" r:id="rId31"/>
    <p:sldId id="306" r:id="rId32"/>
    <p:sldId id="307" r:id="rId33"/>
    <p:sldId id="308"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43" autoAdjust="0"/>
  </p:normalViewPr>
  <p:slideViewPr>
    <p:cSldViewPr>
      <p:cViewPr varScale="1">
        <p:scale>
          <a:sx n="110" d="100"/>
          <a:sy n="110" d="100"/>
        </p:scale>
        <p:origin x="1644" y="1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61B1A7-AB5F-4225-9359-A3ED21FD14CA}" type="datetimeFigureOut">
              <a:rPr lang="en-US" smtClean="0"/>
              <a:t>8/12/2015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48103C-8B8A-4283-B1DB-1DC74BE8B9F1}" type="slidenum">
              <a:rPr lang="en-US" smtClean="0"/>
              <a:t>‹#›</a:t>
            </a:fld>
            <a:endParaRPr lang="en-US"/>
          </a:p>
        </p:txBody>
      </p:sp>
    </p:spTree>
    <p:extLst>
      <p:ext uri="{BB962C8B-B14F-4D97-AF65-F5344CB8AC3E}">
        <p14:creationId xmlns:p14="http://schemas.microsoft.com/office/powerpoint/2010/main" val="1998595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61B1A7-AB5F-4225-9359-A3ED21FD14CA}" type="datetimeFigureOut">
              <a:rPr lang="en-US" smtClean="0"/>
              <a:t>8/12/2015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48103C-8B8A-4283-B1DB-1DC74BE8B9F1}" type="slidenum">
              <a:rPr lang="en-US" smtClean="0"/>
              <a:t>‹#›</a:t>
            </a:fld>
            <a:endParaRPr lang="en-US"/>
          </a:p>
        </p:txBody>
      </p:sp>
    </p:spTree>
    <p:extLst>
      <p:ext uri="{BB962C8B-B14F-4D97-AF65-F5344CB8AC3E}">
        <p14:creationId xmlns:p14="http://schemas.microsoft.com/office/powerpoint/2010/main" val="2057807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61B1A7-AB5F-4225-9359-A3ED21FD14CA}" type="datetimeFigureOut">
              <a:rPr lang="en-US" smtClean="0"/>
              <a:t>8/12/2015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48103C-8B8A-4283-B1DB-1DC74BE8B9F1}" type="slidenum">
              <a:rPr lang="en-US" smtClean="0"/>
              <a:t>‹#›</a:t>
            </a:fld>
            <a:endParaRPr lang="en-US"/>
          </a:p>
        </p:txBody>
      </p:sp>
    </p:spTree>
    <p:extLst>
      <p:ext uri="{BB962C8B-B14F-4D97-AF65-F5344CB8AC3E}">
        <p14:creationId xmlns:p14="http://schemas.microsoft.com/office/powerpoint/2010/main" val="4231577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61B1A7-AB5F-4225-9359-A3ED21FD14CA}" type="datetimeFigureOut">
              <a:rPr lang="en-US" smtClean="0"/>
              <a:t>8/12/2015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48103C-8B8A-4283-B1DB-1DC74BE8B9F1}" type="slidenum">
              <a:rPr lang="en-US" smtClean="0"/>
              <a:t>‹#›</a:t>
            </a:fld>
            <a:endParaRPr lang="en-US"/>
          </a:p>
        </p:txBody>
      </p:sp>
    </p:spTree>
    <p:extLst>
      <p:ext uri="{BB962C8B-B14F-4D97-AF65-F5344CB8AC3E}">
        <p14:creationId xmlns:p14="http://schemas.microsoft.com/office/powerpoint/2010/main" val="4030611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61B1A7-AB5F-4225-9359-A3ED21FD14CA}" type="datetimeFigureOut">
              <a:rPr lang="en-US" smtClean="0"/>
              <a:t>8/12/2015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48103C-8B8A-4283-B1DB-1DC74BE8B9F1}" type="slidenum">
              <a:rPr lang="en-US" smtClean="0"/>
              <a:t>‹#›</a:t>
            </a:fld>
            <a:endParaRPr lang="en-US"/>
          </a:p>
        </p:txBody>
      </p:sp>
    </p:spTree>
    <p:extLst>
      <p:ext uri="{BB962C8B-B14F-4D97-AF65-F5344CB8AC3E}">
        <p14:creationId xmlns:p14="http://schemas.microsoft.com/office/powerpoint/2010/main" val="4149509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61B1A7-AB5F-4225-9359-A3ED21FD14CA}" type="datetimeFigureOut">
              <a:rPr lang="en-US" smtClean="0"/>
              <a:t>8/12/2015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48103C-8B8A-4283-B1DB-1DC74BE8B9F1}" type="slidenum">
              <a:rPr lang="en-US" smtClean="0"/>
              <a:t>‹#›</a:t>
            </a:fld>
            <a:endParaRPr lang="en-US"/>
          </a:p>
        </p:txBody>
      </p:sp>
    </p:spTree>
    <p:extLst>
      <p:ext uri="{BB962C8B-B14F-4D97-AF65-F5344CB8AC3E}">
        <p14:creationId xmlns:p14="http://schemas.microsoft.com/office/powerpoint/2010/main" val="394833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61B1A7-AB5F-4225-9359-A3ED21FD14CA}" type="datetimeFigureOut">
              <a:rPr lang="en-US" smtClean="0"/>
              <a:t>8/12/2015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48103C-8B8A-4283-B1DB-1DC74BE8B9F1}" type="slidenum">
              <a:rPr lang="en-US" smtClean="0"/>
              <a:t>‹#›</a:t>
            </a:fld>
            <a:endParaRPr lang="en-US"/>
          </a:p>
        </p:txBody>
      </p:sp>
    </p:spTree>
    <p:extLst>
      <p:ext uri="{BB962C8B-B14F-4D97-AF65-F5344CB8AC3E}">
        <p14:creationId xmlns:p14="http://schemas.microsoft.com/office/powerpoint/2010/main" val="1345883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61B1A7-AB5F-4225-9359-A3ED21FD14CA}" type="datetimeFigureOut">
              <a:rPr lang="en-US" smtClean="0"/>
              <a:t>8/12/2015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48103C-8B8A-4283-B1DB-1DC74BE8B9F1}" type="slidenum">
              <a:rPr lang="en-US" smtClean="0"/>
              <a:t>‹#›</a:t>
            </a:fld>
            <a:endParaRPr lang="en-US"/>
          </a:p>
        </p:txBody>
      </p:sp>
    </p:spTree>
    <p:extLst>
      <p:ext uri="{BB962C8B-B14F-4D97-AF65-F5344CB8AC3E}">
        <p14:creationId xmlns:p14="http://schemas.microsoft.com/office/powerpoint/2010/main" val="2223970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61B1A7-AB5F-4225-9359-A3ED21FD14CA}" type="datetimeFigureOut">
              <a:rPr lang="en-US" smtClean="0"/>
              <a:t>8/12/2015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48103C-8B8A-4283-B1DB-1DC74BE8B9F1}" type="slidenum">
              <a:rPr lang="en-US" smtClean="0"/>
              <a:t>‹#›</a:t>
            </a:fld>
            <a:endParaRPr lang="en-US"/>
          </a:p>
        </p:txBody>
      </p:sp>
    </p:spTree>
    <p:extLst>
      <p:ext uri="{BB962C8B-B14F-4D97-AF65-F5344CB8AC3E}">
        <p14:creationId xmlns:p14="http://schemas.microsoft.com/office/powerpoint/2010/main" val="3742466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61B1A7-AB5F-4225-9359-A3ED21FD14CA}" type="datetimeFigureOut">
              <a:rPr lang="en-US" smtClean="0"/>
              <a:t>8/12/2015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48103C-8B8A-4283-B1DB-1DC74BE8B9F1}" type="slidenum">
              <a:rPr lang="en-US" smtClean="0"/>
              <a:t>‹#›</a:t>
            </a:fld>
            <a:endParaRPr lang="en-US"/>
          </a:p>
        </p:txBody>
      </p:sp>
    </p:spTree>
    <p:extLst>
      <p:ext uri="{BB962C8B-B14F-4D97-AF65-F5344CB8AC3E}">
        <p14:creationId xmlns:p14="http://schemas.microsoft.com/office/powerpoint/2010/main" val="342202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61B1A7-AB5F-4225-9359-A3ED21FD14CA}" type="datetimeFigureOut">
              <a:rPr lang="en-US" smtClean="0"/>
              <a:t>8/12/2015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48103C-8B8A-4283-B1DB-1DC74BE8B9F1}" type="slidenum">
              <a:rPr lang="en-US" smtClean="0"/>
              <a:t>‹#›</a:t>
            </a:fld>
            <a:endParaRPr lang="en-US"/>
          </a:p>
        </p:txBody>
      </p:sp>
    </p:spTree>
    <p:extLst>
      <p:ext uri="{BB962C8B-B14F-4D97-AF65-F5344CB8AC3E}">
        <p14:creationId xmlns:p14="http://schemas.microsoft.com/office/powerpoint/2010/main" val="1730658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61B1A7-AB5F-4225-9359-A3ED21FD14CA}" type="datetimeFigureOut">
              <a:rPr lang="en-US" smtClean="0"/>
              <a:t>8/12/2015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48103C-8B8A-4283-B1DB-1DC74BE8B9F1}" type="slidenum">
              <a:rPr lang="en-US" smtClean="0"/>
              <a:t>‹#›</a:t>
            </a:fld>
            <a:endParaRPr lang="en-US"/>
          </a:p>
        </p:txBody>
      </p:sp>
    </p:spTree>
    <p:extLst>
      <p:ext uri="{BB962C8B-B14F-4D97-AF65-F5344CB8AC3E}">
        <p14:creationId xmlns:p14="http://schemas.microsoft.com/office/powerpoint/2010/main" val="2223913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MY" dirty="0" smtClean="0"/>
              <a:t>RADIS USER MANUAL</a:t>
            </a:r>
            <a:endParaRPr lang="en-US" dirty="0"/>
          </a:p>
        </p:txBody>
      </p:sp>
      <p:pic>
        <p:nvPicPr>
          <p:cNvPr id="6" name="Picture 3" descr="C:\Users\MyREV\Documents\Visual Studio 2013\Projects\MirosProject\MirosProject\radis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6488" y="3789040"/>
            <a:ext cx="52578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5556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904656"/>
          </a:xfrm>
        </p:spPr>
        <p:txBody>
          <a:bodyPr>
            <a:normAutofit/>
          </a:bodyPr>
          <a:lstStyle/>
          <a:p>
            <a:pPr marL="0" indent="0">
              <a:buNone/>
            </a:pPr>
            <a:r>
              <a:rPr lang="en-US" dirty="0"/>
              <a:t>I</a:t>
            </a:r>
            <a:r>
              <a:rPr lang="en-US" dirty="0" smtClean="0"/>
              <a:t>f </a:t>
            </a:r>
            <a:r>
              <a:rPr lang="en-US" dirty="0"/>
              <a:t>the ping result is </a:t>
            </a:r>
            <a:r>
              <a:rPr lang="en-US" dirty="0" smtClean="0"/>
              <a:t>negative such as “Result timed out” or “Destination host unreachable”,</a:t>
            </a:r>
          </a:p>
          <a:p>
            <a:pPr marL="0" indent="0">
              <a:buNone/>
            </a:pPr>
            <a:endParaRPr lang="en-MY" dirty="0"/>
          </a:p>
          <a:p>
            <a:pPr marL="0" indent="0">
              <a:buNone/>
            </a:pPr>
            <a:endParaRPr lang="en-MY" dirty="0" smtClean="0"/>
          </a:p>
          <a:p>
            <a:pPr marL="0" indent="0">
              <a:buNone/>
            </a:pPr>
            <a:endParaRPr lang="en-MY" dirty="0"/>
          </a:p>
          <a:p>
            <a:pPr marL="0" indent="0">
              <a:buNone/>
            </a:pPr>
            <a:endParaRPr lang="en-MY" dirty="0" smtClean="0"/>
          </a:p>
          <a:p>
            <a:pPr marL="0" indent="0">
              <a:buNone/>
            </a:pPr>
            <a:endParaRPr lang="en-MY" dirty="0"/>
          </a:p>
          <a:p>
            <a:pPr marL="0" indent="0">
              <a:buNone/>
            </a:pPr>
            <a:endParaRPr lang="en-MY" dirty="0" smtClean="0"/>
          </a:p>
          <a:p>
            <a:pPr marL="0" indent="0">
              <a:buNone/>
            </a:pPr>
            <a:r>
              <a:rPr lang="en-US" dirty="0"/>
              <a:t>please make sure </a:t>
            </a:r>
            <a:r>
              <a:rPr lang="en-US" dirty="0" smtClean="0"/>
              <a:t>the connection between cameras and laptop is secure.</a:t>
            </a:r>
            <a:endParaRPr lang="en-US" dirty="0"/>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15329" t="27252" r="39645" b="29076"/>
          <a:stretch/>
        </p:blipFill>
        <p:spPr bwMode="auto">
          <a:xfrm>
            <a:off x="1763688" y="1844825"/>
            <a:ext cx="5688632" cy="33123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8677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lgn="l"/>
            <a:r>
              <a:rPr lang="en-US" dirty="0"/>
              <a:t>Once all three ping results return </a:t>
            </a:r>
            <a:r>
              <a:rPr lang="en-US" dirty="0" smtClean="0"/>
              <a:t>positive, o</a:t>
            </a:r>
            <a:r>
              <a:rPr lang="en-MY" dirty="0" smtClean="0"/>
              <a:t>pen RADIS.exe</a:t>
            </a:r>
            <a:endParaRPr lang="en-US" dirty="0"/>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034747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lgn="l"/>
            <a:r>
              <a:rPr lang="en-MY" dirty="0"/>
              <a:t>Enter driver and co-driver name then click GO </a:t>
            </a:r>
            <a:r>
              <a:rPr lang="en-MY" dirty="0" smtClean="0"/>
              <a:t>button</a:t>
            </a:r>
            <a:endParaRPr lang="en-US" dirty="0"/>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19551683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l"/>
            <a:r>
              <a:rPr lang="en-US" dirty="0"/>
              <a:t> </a:t>
            </a:r>
            <a:r>
              <a:rPr lang="en-MY" dirty="0"/>
              <a:t>Click </a:t>
            </a:r>
            <a:r>
              <a:rPr lang="en-MY" dirty="0" smtClean="0"/>
              <a:t>OK</a:t>
            </a:r>
            <a:endParaRPr lang="en-US" dirty="0"/>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41839044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a:t>The </a:t>
            </a:r>
            <a:r>
              <a:rPr lang="en-US" sz="3200" dirty="0" smtClean="0"/>
              <a:t>live previews </a:t>
            </a:r>
            <a:r>
              <a:rPr lang="en-US" sz="3200" dirty="0"/>
              <a:t>of three cameras </a:t>
            </a:r>
            <a:r>
              <a:rPr lang="en-US" sz="3200" dirty="0" smtClean="0"/>
              <a:t>are only </a:t>
            </a:r>
            <a:r>
              <a:rPr lang="en-US" sz="3200" dirty="0"/>
              <a:t>available if </a:t>
            </a:r>
            <a:r>
              <a:rPr lang="en-US" sz="3200" dirty="0" smtClean="0"/>
              <a:t>the </a:t>
            </a:r>
            <a:r>
              <a:rPr lang="en-US" sz="3200" dirty="0"/>
              <a:t>connections are secure.</a:t>
            </a:r>
          </a:p>
        </p:txBody>
      </p:sp>
      <p:pic>
        <p:nvPicPr>
          <p:cNvPr id="4" name="Content Placeholder 3"/>
          <p:cNvPicPr>
            <a:picLocks noGrp="1"/>
          </p:cNvPicPr>
          <p:nvPr>
            <p:ph idx="1"/>
          </p:nvPr>
        </p:nvPicPr>
        <p:blipFill>
          <a:blip r:embed="rId2"/>
          <a:stretch>
            <a:fillRect/>
          </a:stretch>
        </p:blipFill>
        <p:spPr>
          <a:xfrm>
            <a:off x="539552" y="1628800"/>
            <a:ext cx="8046156" cy="4525963"/>
          </a:xfrm>
          <a:prstGeom prst="rect">
            <a:avLst/>
          </a:prstGeom>
        </p:spPr>
      </p:pic>
      <p:sp>
        <p:nvSpPr>
          <p:cNvPr id="5" name="TextBox 4"/>
          <p:cNvSpPr txBox="1"/>
          <p:nvPr/>
        </p:nvSpPr>
        <p:spPr>
          <a:xfrm>
            <a:off x="2850944" y="5085184"/>
            <a:ext cx="1217000" cy="369332"/>
          </a:xfrm>
          <a:prstGeom prst="rect">
            <a:avLst/>
          </a:prstGeom>
          <a:noFill/>
          <a:ln>
            <a:noFill/>
          </a:ln>
        </p:spPr>
        <p:txBody>
          <a:bodyPr wrap="none" rtlCol="0">
            <a:spAutoFit/>
          </a:bodyPr>
          <a:lstStyle/>
          <a:p>
            <a:r>
              <a:rPr lang="en-MY" dirty="0" smtClean="0">
                <a:solidFill>
                  <a:srgbClr val="FF0000"/>
                </a:solidFill>
              </a:rPr>
              <a:t>PREVIEW 2</a:t>
            </a:r>
            <a:endParaRPr lang="en-US" dirty="0">
              <a:solidFill>
                <a:srgbClr val="FF0000"/>
              </a:solidFill>
            </a:endParaRPr>
          </a:p>
        </p:txBody>
      </p:sp>
      <p:sp>
        <p:nvSpPr>
          <p:cNvPr id="6" name="TextBox 5"/>
          <p:cNvSpPr txBox="1"/>
          <p:nvPr/>
        </p:nvSpPr>
        <p:spPr>
          <a:xfrm>
            <a:off x="4003072" y="4797152"/>
            <a:ext cx="1217000" cy="369332"/>
          </a:xfrm>
          <a:prstGeom prst="rect">
            <a:avLst/>
          </a:prstGeom>
          <a:noFill/>
          <a:ln>
            <a:noFill/>
          </a:ln>
        </p:spPr>
        <p:txBody>
          <a:bodyPr wrap="none" rtlCol="0">
            <a:spAutoFit/>
          </a:bodyPr>
          <a:lstStyle/>
          <a:p>
            <a:r>
              <a:rPr lang="en-MY" dirty="0">
                <a:solidFill>
                  <a:srgbClr val="FF0000"/>
                </a:solidFill>
              </a:rPr>
              <a:t>PREVIEW</a:t>
            </a:r>
            <a:r>
              <a:rPr lang="en-MY" dirty="0" smtClean="0"/>
              <a:t> </a:t>
            </a:r>
            <a:r>
              <a:rPr lang="en-MY" dirty="0">
                <a:solidFill>
                  <a:srgbClr val="FF0000"/>
                </a:solidFill>
              </a:rPr>
              <a:t>1</a:t>
            </a:r>
            <a:endParaRPr lang="en-US" dirty="0">
              <a:solidFill>
                <a:srgbClr val="FF0000"/>
              </a:solidFill>
            </a:endParaRPr>
          </a:p>
        </p:txBody>
      </p:sp>
      <p:sp>
        <p:nvSpPr>
          <p:cNvPr id="7" name="TextBox 6"/>
          <p:cNvSpPr txBox="1"/>
          <p:nvPr/>
        </p:nvSpPr>
        <p:spPr>
          <a:xfrm>
            <a:off x="5155200" y="5075892"/>
            <a:ext cx="1217000" cy="369332"/>
          </a:xfrm>
          <a:prstGeom prst="rect">
            <a:avLst/>
          </a:prstGeom>
          <a:noFill/>
          <a:ln>
            <a:noFill/>
          </a:ln>
        </p:spPr>
        <p:txBody>
          <a:bodyPr wrap="none" rtlCol="0">
            <a:spAutoFit/>
          </a:bodyPr>
          <a:lstStyle/>
          <a:p>
            <a:r>
              <a:rPr lang="en-MY" dirty="0">
                <a:solidFill>
                  <a:srgbClr val="FF0000"/>
                </a:solidFill>
              </a:rPr>
              <a:t>PREVIEW</a:t>
            </a:r>
            <a:r>
              <a:rPr lang="en-MY" dirty="0" smtClean="0"/>
              <a:t> </a:t>
            </a:r>
            <a:r>
              <a:rPr lang="en-MY" dirty="0">
                <a:solidFill>
                  <a:srgbClr val="FF0000"/>
                </a:solidFill>
              </a:rPr>
              <a:t>3</a:t>
            </a:r>
            <a:endParaRPr lang="en-US" dirty="0">
              <a:solidFill>
                <a:srgbClr val="FF0000"/>
              </a:solidFill>
            </a:endParaRPr>
          </a:p>
        </p:txBody>
      </p:sp>
    </p:spTree>
    <p:extLst>
      <p:ext uri="{BB962C8B-B14F-4D97-AF65-F5344CB8AC3E}">
        <p14:creationId xmlns:p14="http://schemas.microsoft.com/office/powerpoint/2010/main" val="26574834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786210"/>
          </a:xfrm>
        </p:spPr>
        <p:txBody>
          <a:bodyPr>
            <a:noAutofit/>
          </a:bodyPr>
          <a:lstStyle/>
          <a:p>
            <a:pPr algn="l"/>
            <a:r>
              <a:rPr lang="en-US" sz="3600" dirty="0"/>
              <a:t>Turn on the android phone. Open up the Wi-Fi Hotspot app and turn on the “Portable Wi-Fi Hotspot”. </a:t>
            </a:r>
          </a:p>
        </p:txBody>
      </p:sp>
      <p:pic>
        <p:nvPicPr>
          <p:cNvPr id="4098" name="Picture 2" descr="C:\Users\MyREV\Downloads\Screenshot_2014-11-24-10-03-34.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2349575"/>
            <a:ext cx="2084189" cy="37052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555776" y="4941168"/>
            <a:ext cx="741222" cy="7194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descr="C:\Users\MyREV\Downloads\Screenshot_2014-11-24-10-03-4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080" y="2348880"/>
            <a:ext cx="2082006" cy="3701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8027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146250"/>
          </a:xfrm>
        </p:spPr>
        <p:txBody>
          <a:bodyPr>
            <a:noAutofit/>
          </a:bodyPr>
          <a:lstStyle/>
          <a:p>
            <a:pPr algn="l"/>
            <a:r>
              <a:rPr lang="en-US" sz="3600" dirty="0"/>
              <a:t>On the laptop side, open the Wi-Fi and connect to the Wi-Fi hotspot provided by the phone (</a:t>
            </a:r>
            <a:r>
              <a:rPr lang="en-US" sz="3600" dirty="0" err="1"/>
              <a:t>e.g</a:t>
            </a:r>
            <a:r>
              <a:rPr lang="en-US" sz="3600" dirty="0"/>
              <a:t>: HTC Portable Hotspot </a:t>
            </a:r>
            <a:r>
              <a:rPr lang="en-US" sz="3600" dirty="0" smtClean="0"/>
              <a:t>A1A8 2) </a:t>
            </a:r>
            <a:endParaRPr lang="en-US" sz="3600" dirty="0"/>
          </a:p>
        </p:txBody>
      </p:sp>
      <p:pic>
        <p:nvPicPr>
          <p:cNvPr id="5"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80532" b="40451"/>
          <a:stretch/>
        </p:blipFill>
        <p:spPr bwMode="auto">
          <a:xfrm>
            <a:off x="3537245" y="2565400"/>
            <a:ext cx="2069510" cy="356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53095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Open </a:t>
            </a:r>
            <a:r>
              <a:rPr lang="en-US" dirty="0" err="1"/>
              <a:t>tcpMaps</a:t>
            </a:r>
            <a:r>
              <a:rPr lang="en-US" dirty="0"/>
              <a:t> application in android phone. </a:t>
            </a:r>
          </a:p>
        </p:txBody>
      </p:sp>
      <p:pic>
        <p:nvPicPr>
          <p:cNvPr id="3074" name="Picture 2" descr="C:\Users\MyREV\Downloads\Screenshot_2014-11-24-10-03-34.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299073" y="1600200"/>
            <a:ext cx="2545854" cy="45259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923928" y="4869160"/>
            <a:ext cx="741222" cy="7194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2574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290266"/>
          </a:xfrm>
        </p:spPr>
        <p:txBody>
          <a:bodyPr>
            <a:noAutofit/>
          </a:bodyPr>
          <a:lstStyle/>
          <a:p>
            <a:pPr algn="l"/>
            <a:r>
              <a:rPr lang="en-US" sz="3600" dirty="0"/>
              <a:t>Press “Turn </a:t>
            </a:r>
            <a:r>
              <a:rPr lang="en-US" sz="3600" dirty="0" smtClean="0"/>
              <a:t>On </a:t>
            </a:r>
            <a:r>
              <a:rPr lang="en-US" sz="3600" dirty="0"/>
              <a:t>GPS” button to activate the GPS, wait until the GPS coordinates are </a:t>
            </a:r>
            <a:r>
              <a:rPr lang="en-US" sz="3600" dirty="0" smtClean="0"/>
              <a:t>shown then </a:t>
            </a:r>
            <a:r>
              <a:rPr lang="en-US" sz="3600" dirty="0"/>
              <a:t>press “Start Recording” </a:t>
            </a:r>
            <a:r>
              <a:rPr lang="en-US" sz="3600" dirty="0" smtClean="0"/>
              <a:t>button.</a:t>
            </a:r>
            <a:endParaRPr lang="en-US" sz="3600" b="1" dirty="0"/>
          </a:p>
        </p:txBody>
      </p:sp>
      <p:pic>
        <p:nvPicPr>
          <p:cNvPr id="5124" name="Picture 4" descr="C:\Users\MyREV\Downloads\Screenshot_2014-11-24-10-04-08.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491880" y="2564904"/>
            <a:ext cx="2113329" cy="3757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52157" y="4293096"/>
            <a:ext cx="1051891" cy="738664"/>
          </a:xfrm>
          <a:prstGeom prst="rect">
            <a:avLst/>
          </a:prstGeom>
          <a:noFill/>
        </p:spPr>
        <p:txBody>
          <a:bodyPr wrap="none" rtlCol="0">
            <a:spAutoFit/>
          </a:bodyPr>
          <a:lstStyle/>
          <a:p>
            <a:r>
              <a:rPr lang="en-US" sz="1400" dirty="0" smtClean="0">
                <a:solidFill>
                  <a:srgbClr val="FF0000"/>
                </a:solidFill>
              </a:rPr>
              <a:t>2.977364</a:t>
            </a:r>
          </a:p>
          <a:p>
            <a:r>
              <a:rPr lang="en-US" sz="1400" dirty="0" smtClean="0">
                <a:solidFill>
                  <a:srgbClr val="FF0000"/>
                </a:solidFill>
              </a:rPr>
              <a:t>101.797492</a:t>
            </a:r>
          </a:p>
          <a:p>
            <a:r>
              <a:rPr lang="en-MY" sz="1400" dirty="0" smtClean="0">
                <a:solidFill>
                  <a:srgbClr val="FF0000"/>
                </a:solidFill>
              </a:rPr>
              <a:t>0.0</a:t>
            </a:r>
            <a:endParaRPr lang="en-US" sz="1400" dirty="0">
              <a:solidFill>
                <a:srgbClr val="FF0000"/>
              </a:solidFill>
            </a:endParaRPr>
          </a:p>
        </p:txBody>
      </p:sp>
    </p:spTree>
    <p:extLst>
      <p:ext uri="{BB962C8B-B14F-4D97-AF65-F5344CB8AC3E}">
        <p14:creationId xmlns:p14="http://schemas.microsoft.com/office/powerpoint/2010/main" val="18054553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70186"/>
          </a:xfrm>
        </p:spPr>
        <p:txBody>
          <a:bodyPr>
            <a:noAutofit/>
          </a:bodyPr>
          <a:lstStyle/>
          <a:p>
            <a:pPr lvl="0" algn="l"/>
            <a:r>
              <a:rPr lang="en-US" sz="3600" dirty="0"/>
              <a:t>Once the GPS is connected with the laptop, the GPS indicator of the RADIS will turn green.</a:t>
            </a:r>
          </a:p>
        </p:txBody>
      </p:sp>
      <p:pic>
        <p:nvPicPr>
          <p:cNvPr id="6" name="Content Placeholder 5"/>
          <p:cNvPicPr>
            <a:picLocks noGrp="1"/>
          </p:cNvPicPr>
          <p:nvPr>
            <p:ph idx="1"/>
          </p:nvPr>
        </p:nvPicPr>
        <p:blipFill>
          <a:blip r:embed="rId2"/>
          <a:stretch>
            <a:fillRect/>
          </a:stretch>
        </p:blipFill>
        <p:spPr>
          <a:xfrm>
            <a:off x="548922" y="2060848"/>
            <a:ext cx="8046156" cy="4525963"/>
          </a:xfrm>
          <a:prstGeom prst="rect">
            <a:avLst/>
          </a:prstGeom>
        </p:spPr>
      </p:pic>
      <p:sp>
        <p:nvSpPr>
          <p:cNvPr id="7" name="Rectangle 6"/>
          <p:cNvSpPr/>
          <p:nvPr/>
        </p:nvSpPr>
        <p:spPr>
          <a:xfrm>
            <a:off x="867498" y="2461180"/>
            <a:ext cx="1152128" cy="100811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3826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Guide</a:t>
            </a:r>
            <a:endParaRPr lang="en-MY" dirty="0"/>
          </a:p>
        </p:txBody>
      </p:sp>
      <p:sp>
        <p:nvSpPr>
          <p:cNvPr id="3" name="Content Placeholder 2"/>
          <p:cNvSpPr>
            <a:spLocks noGrp="1"/>
          </p:cNvSpPr>
          <p:nvPr>
            <p:ph idx="1"/>
          </p:nvPr>
        </p:nvSpPr>
        <p:spPr/>
        <p:txBody>
          <a:bodyPr>
            <a:normAutofit lnSpcReduction="10000"/>
          </a:bodyPr>
          <a:lstStyle/>
          <a:p>
            <a:r>
              <a:rPr lang="en-US" dirty="0" smtClean="0"/>
              <a:t>Please go through the entire manual at least once.</a:t>
            </a:r>
            <a:endParaRPr lang="en-US" dirty="0"/>
          </a:p>
          <a:p>
            <a:r>
              <a:rPr lang="en-US" dirty="0"/>
              <a:t>Troubleshoot section contains important steps that you should know before using the system</a:t>
            </a:r>
            <a:r>
              <a:rPr lang="en-US" dirty="0" smtClean="0"/>
              <a:t>.</a:t>
            </a:r>
            <a:endParaRPr lang="en-US" dirty="0"/>
          </a:p>
          <a:p>
            <a:r>
              <a:rPr lang="en-US" dirty="0"/>
              <a:t>It also cover solution for most of the possible bugs</a:t>
            </a:r>
            <a:r>
              <a:rPr lang="en-US" dirty="0" smtClean="0"/>
              <a:t>.</a:t>
            </a:r>
          </a:p>
          <a:p>
            <a:r>
              <a:rPr lang="en-US" dirty="0" smtClean="0"/>
              <a:t>It is advisable to read the manual and UNDERSTAND the troubleshoot section BEFORE hands on to </a:t>
            </a:r>
            <a:r>
              <a:rPr lang="en-US" smtClean="0"/>
              <a:t>the system.</a:t>
            </a:r>
            <a:endParaRPr lang="en-MY" dirty="0"/>
          </a:p>
        </p:txBody>
      </p:sp>
    </p:spTree>
    <p:extLst>
      <p:ext uri="{BB962C8B-B14F-4D97-AF65-F5344CB8AC3E}">
        <p14:creationId xmlns:p14="http://schemas.microsoft.com/office/powerpoint/2010/main" val="2060218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lstStyle/>
          <a:p>
            <a:pPr marL="0" indent="0">
              <a:buNone/>
            </a:pPr>
            <a:r>
              <a:rPr lang="en-MY" dirty="0" smtClean="0"/>
              <a:t>Note: The IP address of the laptop’s Wi-Fi adapter is pre-configured at 192.168.1.94. </a:t>
            </a:r>
          </a:p>
          <a:p>
            <a:pPr marL="0" indent="0">
              <a:buNone/>
            </a:pPr>
            <a:r>
              <a:rPr lang="en-MY" dirty="0" smtClean="0"/>
              <a:t>If the recording is started but the GPS indicator over the laptop is not green, there is probably the server IP is changed unexpectedly. Kindly refer to the slide #5 to troubleshoot it. Open the Wi-Fi properties and change the IPv4 address and subnet </a:t>
            </a:r>
            <a:r>
              <a:rPr lang="en-MY" dirty="0"/>
              <a:t>mask </a:t>
            </a:r>
            <a:r>
              <a:rPr lang="en-MY" dirty="0" smtClean="0"/>
              <a:t>into 192.168.1.94 and into 255.255.255.0 respectively.</a:t>
            </a:r>
            <a:endParaRPr lang="en-US" dirty="0"/>
          </a:p>
        </p:txBody>
      </p:sp>
    </p:spTree>
    <p:extLst>
      <p:ext uri="{BB962C8B-B14F-4D97-AF65-F5344CB8AC3E}">
        <p14:creationId xmlns:p14="http://schemas.microsoft.com/office/powerpoint/2010/main" val="787483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p:cNvPicPr>
            <a:picLocks/>
          </p:cNvPicPr>
          <p:nvPr/>
        </p:nvPicPr>
        <p:blipFill>
          <a:blip r:embed="rId2"/>
          <a:stretch>
            <a:fillRect/>
          </a:stretch>
        </p:blipFill>
        <p:spPr>
          <a:xfrm>
            <a:off x="1475656" y="2132856"/>
            <a:ext cx="6120680" cy="3442883"/>
          </a:xfrm>
          <a:prstGeom prst="rect">
            <a:avLst/>
          </a:prstGeom>
        </p:spPr>
      </p:pic>
      <p:sp>
        <p:nvSpPr>
          <p:cNvPr id="3" name="Content Placeholder 2"/>
          <p:cNvSpPr>
            <a:spLocks noGrp="1"/>
          </p:cNvSpPr>
          <p:nvPr>
            <p:ph idx="1"/>
          </p:nvPr>
        </p:nvSpPr>
        <p:spPr>
          <a:xfrm>
            <a:off x="457200" y="332656"/>
            <a:ext cx="8229600" cy="6168569"/>
          </a:xfrm>
        </p:spPr>
        <p:txBody>
          <a:bodyPr>
            <a:normAutofit fontScale="92500" lnSpcReduction="10000"/>
          </a:bodyPr>
          <a:lstStyle/>
          <a:p>
            <a:pPr marL="0" indent="0">
              <a:buNone/>
            </a:pPr>
            <a:r>
              <a:rPr lang="en-US" sz="2800" dirty="0"/>
              <a:t>Once the GPS is connected with the laptop, the GPS indicator of the RADIS will turn green. At this moment, the recording can be started anytime by pressing the Start button</a:t>
            </a:r>
            <a:r>
              <a:rPr lang="en-US" sz="2800" dirty="0" smtClean="0"/>
              <a:t>.</a:t>
            </a:r>
          </a:p>
          <a:p>
            <a:endParaRPr lang="en-MY" dirty="0"/>
          </a:p>
          <a:p>
            <a:pPr marL="0" indent="0">
              <a:buNone/>
            </a:pPr>
            <a:endParaRPr lang="en-MY" dirty="0" smtClean="0"/>
          </a:p>
          <a:p>
            <a:pPr marL="0" indent="0">
              <a:buNone/>
            </a:pPr>
            <a:endParaRPr lang="en-MY" sz="2400" dirty="0"/>
          </a:p>
          <a:p>
            <a:pPr marL="0" indent="0">
              <a:buNone/>
            </a:pPr>
            <a:endParaRPr lang="en-MY" sz="2400" dirty="0" smtClean="0"/>
          </a:p>
          <a:p>
            <a:pPr marL="0" indent="0">
              <a:buNone/>
            </a:pPr>
            <a:endParaRPr lang="en-MY" sz="2400" dirty="0"/>
          </a:p>
          <a:p>
            <a:pPr marL="0" indent="0">
              <a:buNone/>
            </a:pPr>
            <a:endParaRPr lang="en-MY" sz="2400" dirty="0" smtClean="0"/>
          </a:p>
          <a:p>
            <a:pPr marL="0" indent="0">
              <a:buNone/>
            </a:pPr>
            <a:endParaRPr lang="en-MY" sz="2400" dirty="0"/>
          </a:p>
          <a:p>
            <a:pPr marL="0" indent="0">
              <a:buNone/>
            </a:pPr>
            <a:endParaRPr lang="en-MY" sz="2400" dirty="0" smtClean="0"/>
          </a:p>
          <a:p>
            <a:pPr marL="0" indent="0">
              <a:buNone/>
            </a:pPr>
            <a:endParaRPr lang="en-MY" sz="2400" dirty="0"/>
          </a:p>
          <a:p>
            <a:pPr marL="0" indent="0">
              <a:buNone/>
            </a:pPr>
            <a:endParaRPr lang="en-MY" sz="2400" dirty="0" smtClean="0"/>
          </a:p>
          <a:p>
            <a:pPr marL="0" indent="0">
              <a:buNone/>
            </a:pPr>
            <a:r>
              <a:rPr lang="en-MY" sz="2400" dirty="0" smtClean="0"/>
              <a:t>Note</a:t>
            </a:r>
            <a:r>
              <a:rPr lang="en-MY" sz="2400" dirty="0"/>
              <a:t>: The laptop is server </a:t>
            </a:r>
            <a:r>
              <a:rPr lang="en-MY" sz="2400" dirty="0" smtClean="0"/>
              <a:t>while the </a:t>
            </a:r>
            <a:r>
              <a:rPr lang="en-MY" sz="2400" dirty="0"/>
              <a:t>smartphone is client. Never start the client before starting the server</a:t>
            </a:r>
            <a:r>
              <a:rPr lang="en-MY" sz="2400" dirty="0" smtClean="0"/>
              <a:t>.</a:t>
            </a:r>
            <a:endParaRPr lang="en-US" sz="2400" dirty="0"/>
          </a:p>
        </p:txBody>
      </p:sp>
      <p:sp>
        <p:nvSpPr>
          <p:cNvPr id="2" name="Rectangle 1"/>
          <p:cNvSpPr/>
          <p:nvPr/>
        </p:nvSpPr>
        <p:spPr>
          <a:xfrm>
            <a:off x="1670472" y="3325624"/>
            <a:ext cx="1005256" cy="71947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7158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02024"/>
            <a:ext cx="8229600" cy="1143000"/>
          </a:xfrm>
        </p:spPr>
        <p:txBody>
          <a:bodyPr/>
          <a:lstStyle/>
          <a:p>
            <a:r>
              <a:rPr lang="en-MY" b="1" dirty="0" smtClean="0"/>
              <a:t>Road Coding Software</a:t>
            </a:r>
            <a:endParaRPr lang="en-US" b="1" dirty="0"/>
          </a:p>
        </p:txBody>
      </p:sp>
    </p:spTree>
    <p:extLst>
      <p:ext uri="{BB962C8B-B14F-4D97-AF65-F5344CB8AC3E}">
        <p14:creationId xmlns:p14="http://schemas.microsoft.com/office/powerpoint/2010/main" val="2273826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l"/>
            <a:r>
              <a:rPr lang="en-MY" dirty="0"/>
              <a:t>Open </a:t>
            </a:r>
            <a:r>
              <a:rPr lang="en-MY" dirty="0" smtClean="0"/>
              <a:t>MiREV.exe</a:t>
            </a:r>
            <a:endParaRPr lang="en-US" dirty="0"/>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273826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98178"/>
          </a:xfrm>
        </p:spPr>
        <p:txBody>
          <a:bodyPr>
            <a:noAutofit/>
          </a:bodyPr>
          <a:lstStyle/>
          <a:p>
            <a:pPr algn="l"/>
            <a:r>
              <a:rPr lang="en-MY" sz="2400" dirty="0"/>
              <a:t>For a new road survey, press the “New Project” button. A Project Import window will prompt out. Enter the coder name and click on “Browse” to search for the file directory that contains the new road survey recording </a:t>
            </a:r>
            <a:r>
              <a:rPr lang="en-MY" sz="2400" dirty="0" smtClean="0"/>
              <a:t>file (.</a:t>
            </a:r>
            <a:r>
              <a:rPr lang="en-MY" sz="2400" dirty="0" err="1" smtClean="0"/>
              <a:t>gps</a:t>
            </a:r>
            <a:r>
              <a:rPr lang="en-MY" sz="2400" dirty="0" smtClean="0"/>
              <a:t>).</a:t>
            </a:r>
            <a:endParaRPr lang="en-US" sz="2400" dirty="0"/>
          </a:p>
        </p:txBody>
      </p:sp>
      <p:pic>
        <p:nvPicPr>
          <p:cNvPr id="4" name="Content Placeholder 3"/>
          <p:cNvPicPr>
            <a:picLocks noGrp="1"/>
          </p:cNvPicPr>
          <p:nvPr>
            <p:ph idx="1"/>
          </p:nvPr>
        </p:nvPicPr>
        <p:blipFill>
          <a:blip r:embed="rId2"/>
          <a:stretch>
            <a:fillRect/>
          </a:stretch>
        </p:blipFill>
        <p:spPr>
          <a:xfrm>
            <a:off x="548922" y="1916832"/>
            <a:ext cx="8046156" cy="4525963"/>
          </a:xfrm>
          <a:prstGeom prst="rect">
            <a:avLst/>
          </a:prstGeom>
        </p:spPr>
      </p:pic>
    </p:spTree>
    <p:extLst>
      <p:ext uri="{BB962C8B-B14F-4D97-AF65-F5344CB8AC3E}">
        <p14:creationId xmlns:p14="http://schemas.microsoft.com/office/powerpoint/2010/main" val="2273826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MY" sz="3200" dirty="0"/>
              <a:t>Select a GPS file and open. Click the “Create Project” button in Project Import window</a:t>
            </a:r>
            <a:endParaRPr lang="en-US" sz="3200" dirty="0"/>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273826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MY" sz="3600" dirty="0"/>
              <a:t>Wait for several minutes until all the relevant files are </a:t>
            </a:r>
            <a:r>
              <a:rPr lang="en-MY" sz="3600" dirty="0" smtClean="0"/>
              <a:t>extracted. After done, multiple windows will prompt out. </a:t>
            </a:r>
            <a:endParaRPr lang="en-US" sz="3600" dirty="0"/>
          </a:p>
        </p:txBody>
      </p:sp>
      <p:pic>
        <p:nvPicPr>
          <p:cNvPr id="5" name="Content Placeholder 4"/>
          <p:cNvPicPr>
            <a:picLocks noGrp="1"/>
          </p:cNvPicPr>
          <p:nvPr>
            <p:ph idx="1"/>
          </p:nvPr>
        </p:nvPicPr>
        <p:blipFill>
          <a:blip r:embed="rId2"/>
          <a:stretch>
            <a:fillRect/>
          </a:stretch>
        </p:blipFill>
        <p:spPr>
          <a:xfrm>
            <a:off x="548923" y="1916113"/>
            <a:ext cx="8046154" cy="4525962"/>
          </a:xfrm>
          <a:prstGeom prst="rect">
            <a:avLst/>
          </a:prstGeom>
        </p:spPr>
      </p:pic>
    </p:spTree>
    <p:extLst>
      <p:ext uri="{BB962C8B-B14F-4D97-AF65-F5344CB8AC3E}">
        <p14:creationId xmlns:p14="http://schemas.microsoft.com/office/powerpoint/2010/main" val="2273826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70186"/>
          </a:xfrm>
        </p:spPr>
        <p:txBody>
          <a:bodyPr>
            <a:noAutofit/>
          </a:bodyPr>
          <a:lstStyle/>
          <a:p>
            <a:pPr algn="l"/>
            <a:r>
              <a:rPr lang="en-MY" sz="3200" dirty="0" smtClean="0"/>
              <a:t>If the project is already created, click “Open Project” button to load the project file. Browse to the desired project directory and open the Project File (.</a:t>
            </a:r>
            <a:r>
              <a:rPr lang="en-MY" sz="3200" dirty="0" err="1" smtClean="0"/>
              <a:t>mdf</a:t>
            </a:r>
            <a:r>
              <a:rPr lang="en-MY" sz="3200" dirty="0" smtClean="0"/>
              <a:t>).</a:t>
            </a:r>
            <a:endParaRPr lang="en-US" sz="3200" dirty="0"/>
          </a:p>
        </p:txBody>
      </p:sp>
      <p:pic>
        <p:nvPicPr>
          <p:cNvPr id="5" name="Content Placeholder 4"/>
          <p:cNvPicPr>
            <a:picLocks noGrp="1"/>
          </p:cNvPicPr>
          <p:nvPr>
            <p:ph idx="1"/>
          </p:nvPr>
        </p:nvPicPr>
        <p:blipFill>
          <a:blip r:embed="rId2"/>
          <a:stretch>
            <a:fillRect/>
          </a:stretch>
        </p:blipFill>
        <p:spPr>
          <a:xfrm>
            <a:off x="548923" y="2071688"/>
            <a:ext cx="8046154" cy="4525962"/>
          </a:xfrm>
          <a:prstGeom prst="rect">
            <a:avLst/>
          </a:prstGeom>
        </p:spPr>
      </p:pic>
    </p:spTree>
    <p:extLst>
      <p:ext uri="{BB962C8B-B14F-4D97-AF65-F5344CB8AC3E}">
        <p14:creationId xmlns:p14="http://schemas.microsoft.com/office/powerpoint/2010/main" val="2273826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9776"/>
            <a:ext cx="8229600" cy="1143000"/>
          </a:xfrm>
        </p:spPr>
        <p:txBody>
          <a:bodyPr/>
          <a:lstStyle/>
          <a:p>
            <a:pPr algn="l"/>
            <a:endParaRPr lang="en-US" dirty="0"/>
          </a:p>
        </p:txBody>
      </p:sp>
      <p:pic>
        <p:nvPicPr>
          <p:cNvPr id="5" name="Content Placeholder 4"/>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273826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98178"/>
          </a:xfrm>
        </p:spPr>
        <p:txBody>
          <a:bodyPr>
            <a:noAutofit/>
          </a:bodyPr>
          <a:lstStyle/>
          <a:p>
            <a:pPr algn="l"/>
            <a:r>
              <a:rPr lang="en-MY" sz="3600" dirty="0" smtClean="0"/>
              <a:t>When the coding is done, click “Export CSV” button to convert all the data into CSV file format.</a:t>
            </a:r>
            <a:endParaRPr lang="en-US" sz="3600" dirty="0"/>
          </a:p>
        </p:txBody>
      </p:sp>
      <p:pic>
        <p:nvPicPr>
          <p:cNvPr id="4" name="Content Placeholder 3"/>
          <p:cNvPicPr>
            <a:picLocks noGrp="1"/>
          </p:cNvPicPr>
          <p:nvPr>
            <p:ph idx="1"/>
          </p:nvPr>
        </p:nvPicPr>
        <p:blipFill>
          <a:blip r:embed="rId2"/>
          <a:stretch>
            <a:fillRect/>
          </a:stretch>
        </p:blipFill>
        <p:spPr>
          <a:xfrm>
            <a:off x="548922" y="1927373"/>
            <a:ext cx="8046156" cy="4525963"/>
          </a:xfrm>
          <a:prstGeom prst="rect">
            <a:avLst/>
          </a:prstGeom>
        </p:spPr>
      </p:pic>
    </p:spTree>
    <p:extLst>
      <p:ext uri="{BB962C8B-B14F-4D97-AF65-F5344CB8AC3E}">
        <p14:creationId xmlns:p14="http://schemas.microsoft.com/office/powerpoint/2010/main" val="2273826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02024"/>
            <a:ext cx="8229600" cy="1143000"/>
          </a:xfrm>
        </p:spPr>
        <p:txBody>
          <a:bodyPr>
            <a:normAutofit fontScale="90000"/>
          </a:bodyPr>
          <a:lstStyle/>
          <a:p>
            <a:r>
              <a:rPr lang="en-MY" b="1" dirty="0"/>
              <a:t>In-Car Recording </a:t>
            </a:r>
            <a:r>
              <a:rPr lang="en-MY" b="1" dirty="0" smtClean="0"/>
              <a:t>Software</a:t>
            </a:r>
            <a:br>
              <a:rPr lang="en-MY" b="1" dirty="0" smtClean="0"/>
            </a:br>
            <a:r>
              <a:rPr lang="en-MY" b="1" dirty="0" smtClean="0"/>
              <a:t>(</a:t>
            </a:r>
            <a:r>
              <a:rPr lang="en-MY" b="1" dirty="0"/>
              <a:t>Laptop + Smartphone</a:t>
            </a:r>
            <a:r>
              <a:rPr lang="en-MY" b="1" dirty="0" smtClean="0"/>
              <a:t>)</a:t>
            </a:r>
            <a:endParaRPr lang="en-US" dirty="0"/>
          </a:p>
        </p:txBody>
      </p:sp>
    </p:spTree>
    <p:extLst>
      <p:ext uri="{BB962C8B-B14F-4D97-AF65-F5344CB8AC3E}">
        <p14:creationId xmlns:p14="http://schemas.microsoft.com/office/powerpoint/2010/main" val="5574055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MY" dirty="0" smtClean="0"/>
              <a:t>Troubleshoot</a:t>
            </a:r>
            <a:endParaRPr lang="en-US" sz="3600" dirty="0"/>
          </a:p>
        </p:txBody>
      </p:sp>
      <p:sp>
        <p:nvSpPr>
          <p:cNvPr id="3" name="Content Placeholder 2"/>
          <p:cNvSpPr>
            <a:spLocks noGrp="1"/>
          </p:cNvSpPr>
          <p:nvPr>
            <p:ph idx="1"/>
          </p:nvPr>
        </p:nvSpPr>
        <p:spPr/>
        <p:txBody>
          <a:bodyPr/>
          <a:lstStyle/>
          <a:p>
            <a:r>
              <a:rPr lang="en-MY" dirty="0" smtClean="0"/>
              <a:t>If the RADIS software cannot be opened, try kill the existed task in Task Manager.</a:t>
            </a:r>
          </a:p>
          <a:p>
            <a:endParaRPr lang="en-MY" dirty="0" smtClean="0"/>
          </a:p>
          <a:p>
            <a:endParaRPr lang="en-MY" dirty="0" smtClean="0"/>
          </a:p>
          <a:p>
            <a:endParaRPr lang="en-MY" dirty="0"/>
          </a:p>
          <a:p>
            <a:r>
              <a:rPr lang="en-MY" dirty="0" smtClean="0"/>
              <a:t>Right click MirosProject.exe and choose “End task”. Try open RADIS again.</a:t>
            </a:r>
            <a:endParaRPr lang="en-MY"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889" t="43364" r="10105" b="32312"/>
          <a:stretch/>
        </p:blipFill>
        <p:spPr bwMode="auto">
          <a:xfrm>
            <a:off x="1691680" y="2793762"/>
            <a:ext cx="6031208" cy="1683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22006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Troubleshoot</a:t>
            </a:r>
            <a:endParaRPr lang="en-MY" dirty="0"/>
          </a:p>
        </p:txBody>
      </p:sp>
      <p:sp>
        <p:nvSpPr>
          <p:cNvPr id="3" name="Content Placeholder 2"/>
          <p:cNvSpPr>
            <a:spLocks noGrp="1"/>
          </p:cNvSpPr>
          <p:nvPr>
            <p:ph idx="1"/>
          </p:nvPr>
        </p:nvSpPr>
        <p:spPr/>
        <p:txBody>
          <a:bodyPr/>
          <a:lstStyle/>
          <a:p>
            <a:r>
              <a:rPr lang="en-US" dirty="0" smtClean="0"/>
              <a:t>DO NOT open the calibration software before </a:t>
            </a:r>
            <a:r>
              <a:rPr lang="en-US" dirty="0"/>
              <a:t>connecting all the three </a:t>
            </a:r>
            <a:r>
              <a:rPr lang="en-US" dirty="0" smtClean="0"/>
              <a:t>cameras. This will cause the calibration software to take forever to open.</a:t>
            </a:r>
          </a:p>
          <a:p>
            <a:r>
              <a:rPr lang="en-US" dirty="0" smtClean="0"/>
              <a:t>Always ensure the laptop is able to ping all three cameras before proceed to calibration or recording.</a:t>
            </a:r>
            <a:endParaRPr lang="en-MY" dirty="0"/>
          </a:p>
        </p:txBody>
      </p:sp>
    </p:spTree>
    <p:extLst>
      <p:ext uri="{BB962C8B-B14F-4D97-AF65-F5344CB8AC3E}">
        <p14:creationId xmlns:p14="http://schemas.microsoft.com/office/powerpoint/2010/main" val="3305888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smtClean="0"/>
              <a:t>Important Steps</a:t>
            </a:r>
            <a:endParaRPr lang="en-MY" dirty="0"/>
          </a:p>
        </p:txBody>
      </p:sp>
      <p:sp>
        <p:nvSpPr>
          <p:cNvPr id="3" name="Content Placeholder 2"/>
          <p:cNvSpPr>
            <a:spLocks noGrp="1"/>
          </p:cNvSpPr>
          <p:nvPr>
            <p:ph idx="1"/>
          </p:nvPr>
        </p:nvSpPr>
        <p:spPr>
          <a:xfrm>
            <a:off x="457200" y="1600200"/>
            <a:ext cx="8229600" cy="4925144"/>
          </a:xfrm>
        </p:spPr>
        <p:txBody>
          <a:bodyPr>
            <a:normAutofit fontScale="92500" lnSpcReduction="20000"/>
          </a:bodyPr>
          <a:lstStyle/>
          <a:p>
            <a:r>
              <a:rPr lang="en-US" dirty="0" smtClean="0"/>
              <a:t>This is the steps after each recording is complete:</a:t>
            </a:r>
          </a:p>
          <a:p>
            <a:pPr lvl="1"/>
            <a:r>
              <a:rPr lang="en-US" dirty="0" smtClean="0"/>
              <a:t>Search for the corresponding folder that contain the latest recording files (usually having the latest time at the filename).</a:t>
            </a:r>
          </a:p>
          <a:p>
            <a:pPr lvl="1"/>
            <a:r>
              <a:rPr lang="en-US" dirty="0" smtClean="0"/>
              <a:t>Change the filename of 192.168.0.95.video to 192.168.0.95.mjpeg, same for the other two.</a:t>
            </a:r>
          </a:p>
          <a:p>
            <a:pPr lvl="1"/>
            <a:r>
              <a:rPr lang="en-US" dirty="0" smtClean="0"/>
              <a:t>Change the filename of 192.168.0.95_ts.txt to 192.168.0.95.time, same for the other two.</a:t>
            </a:r>
          </a:p>
          <a:p>
            <a:pPr lvl="1"/>
            <a:r>
              <a:rPr lang="en-US" dirty="0" smtClean="0"/>
              <a:t>Copy the three files (</a:t>
            </a:r>
            <a:r>
              <a:rPr lang="en-US" dirty="0" err="1" smtClean="0"/>
              <a:t>height.calib</a:t>
            </a:r>
            <a:r>
              <a:rPr lang="en-US" dirty="0" smtClean="0"/>
              <a:t>, </a:t>
            </a:r>
            <a:r>
              <a:rPr lang="en-US" dirty="0" err="1" smtClean="0"/>
              <a:t>homography.calib</a:t>
            </a:r>
            <a:r>
              <a:rPr lang="en-US" dirty="0" smtClean="0"/>
              <a:t>, </a:t>
            </a:r>
            <a:r>
              <a:rPr lang="en-US" dirty="0" err="1" smtClean="0"/>
              <a:t>homography.box</a:t>
            </a:r>
            <a:r>
              <a:rPr lang="en-US" dirty="0" smtClean="0"/>
              <a:t>) into each folder that contain the six files of 192.168.0.9X which you are going to extract using the coding software. Beware that there are not just total six files inside the folder, there is .</a:t>
            </a:r>
            <a:r>
              <a:rPr lang="en-US" dirty="0" err="1" smtClean="0"/>
              <a:t>gps</a:t>
            </a:r>
            <a:r>
              <a:rPr lang="en-US" dirty="0" smtClean="0"/>
              <a:t> file as well.</a:t>
            </a:r>
            <a:endParaRPr lang="en-MY" dirty="0"/>
          </a:p>
        </p:txBody>
      </p:sp>
    </p:spTree>
    <p:extLst>
      <p:ext uri="{BB962C8B-B14F-4D97-AF65-F5344CB8AC3E}">
        <p14:creationId xmlns:p14="http://schemas.microsoft.com/office/powerpoint/2010/main" val="944569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Steps</a:t>
            </a:r>
            <a:endParaRPr lang="en-MY" dirty="0"/>
          </a:p>
        </p:txBody>
      </p:sp>
      <p:sp>
        <p:nvSpPr>
          <p:cNvPr id="3" name="Content Placeholder 2"/>
          <p:cNvSpPr>
            <a:spLocks noGrp="1"/>
          </p:cNvSpPr>
          <p:nvPr>
            <p:ph idx="1"/>
          </p:nvPr>
        </p:nvSpPr>
        <p:spPr/>
        <p:txBody>
          <a:bodyPr/>
          <a:lstStyle/>
          <a:p>
            <a:pPr lvl="1"/>
            <a:r>
              <a:rPr lang="en-US" dirty="0" smtClean="0"/>
              <a:t>Copy the folder to the desktop, and run the coding software. Create new project and select the .</a:t>
            </a:r>
            <a:r>
              <a:rPr lang="en-US" dirty="0" err="1" smtClean="0"/>
              <a:t>gps</a:t>
            </a:r>
            <a:r>
              <a:rPr lang="en-US" dirty="0" smtClean="0"/>
              <a:t> file.</a:t>
            </a:r>
            <a:endParaRPr lang="en-MY" dirty="0" smtClean="0"/>
          </a:p>
          <a:p>
            <a:pPr lvl="1"/>
            <a:r>
              <a:rPr lang="en-US" dirty="0" smtClean="0"/>
              <a:t>Make sure the .</a:t>
            </a:r>
            <a:r>
              <a:rPr lang="en-US" dirty="0" err="1" smtClean="0"/>
              <a:t>calib</a:t>
            </a:r>
            <a:r>
              <a:rPr lang="en-US" dirty="0" smtClean="0"/>
              <a:t> files are inside.</a:t>
            </a:r>
          </a:p>
          <a:p>
            <a:pPr lvl="1"/>
            <a:r>
              <a:rPr lang="en-US" dirty="0" smtClean="0"/>
              <a:t>Wait for the software to extract for the first time, and it takes some time.</a:t>
            </a:r>
          </a:p>
        </p:txBody>
      </p:sp>
    </p:spTree>
    <p:extLst>
      <p:ext uri="{BB962C8B-B14F-4D97-AF65-F5344CB8AC3E}">
        <p14:creationId xmlns:p14="http://schemas.microsoft.com/office/powerpoint/2010/main" val="4159051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lstStyle/>
          <a:p>
            <a:pPr marL="0" indent="0">
              <a:buNone/>
            </a:pPr>
            <a:r>
              <a:rPr lang="en-US" dirty="0"/>
              <a:t>Make sure all the hardware is connected as designed.</a:t>
            </a:r>
          </a:p>
          <a:p>
            <a:pPr marL="0" indent="0">
              <a:buNone/>
            </a:pPr>
            <a:endParaRPr lang="en-US" dirty="0"/>
          </a:p>
        </p:txBody>
      </p:sp>
      <p:sp>
        <p:nvSpPr>
          <p:cNvPr id="4" name="Rectangle 3"/>
          <p:cNvSpPr/>
          <p:nvPr/>
        </p:nvSpPr>
        <p:spPr>
          <a:xfrm>
            <a:off x="7310294" y="3284984"/>
            <a:ext cx="9144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308304" y="2749032"/>
            <a:ext cx="9144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995936" y="4797152"/>
            <a:ext cx="914400"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310294" y="2205715"/>
            <a:ext cx="9144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59632" y="3235560"/>
            <a:ext cx="1047938" cy="841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96040" y="2971800"/>
            <a:ext cx="9144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p:cNvSpPr/>
          <p:nvPr/>
        </p:nvSpPr>
        <p:spPr>
          <a:xfrm rot="16200000">
            <a:off x="8141079" y="2307572"/>
            <a:ext cx="420718" cy="253486"/>
          </a:xfrm>
          <a:prstGeom prst="trapezoi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apezoid 10"/>
          <p:cNvSpPr/>
          <p:nvPr/>
        </p:nvSpPr>
        <p:spPr>
          <a:xfrm rot="16200000">
            <a:off x="8141079" y="2850889"/>
            <a:ext cx="420718" cy="253486"/>
          </a:xfrm>
          <a:prstGeom prst="trapezoi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apezoid 11"/>
          <p:cNvSpPr/>
          <p:nvPr/>
        </p:nvSpPr>
        <p:spPr>
          <a:xfrm rot="16200000">
            <a:off x="8141079" y="3386841"/>
            <a:ext cx="420718" cy="253486"/>
          </a:xfrm>
          <a:prstGeom prst="trapezoi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p:cNvSpPr/>
          <p:nvPr/>
        </p:nvSpPr>
        <p:spPr>
          <a:xfrm>
            <a:off x="3888040" y="5301208"/>
            <a:ext cx="1022400" cy="432048"/>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326401" y="3050504"/>
            <a:ext cx="212879" cy="185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027922" y="3050504"/>
            <a:ext cx="212879" cy="185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urved Connector 17"/>
          <p:cNvCxnSpPr>
            <a:stCxn id="8" idx="3"/>
            <a:endCxn id="13" idx="5"/>
          </p:cNvCxnSpPr>
          <p:nvPr/>
        </p:nvCxnSpPr>
        <p:spPr>
          <a:xfrm>
            <a:off x="2307570" y="3656316"/>
            <a:ext cx="1634476" cy="1860916"/>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8" idx="3"/>
            <a:endCxn id="9" idx="1"/>
          </p:cNvCxnSpPr>
          <p:nvPr/>
        </p:nvCxnSpPr>
        <p:spPr>
          <a:xfrm flipV="1">
            <a:off x="2307570" y="3200400"/>
            <a:ext cx="1688470" cy="455916"/>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308304" y="3328918"/>
            <a:ext cx="936104" cy="369332"/>
          </a:xfrm>
          <a:prstGeom prst="rect">
            <a:avLst/>
          </a:prstGeom>
          <a:noFill/>
        </p:spPr>
        <p:txBody>
          <a:bodyPr wrap="square" rtlCol="0">
            <a:spAutoFit/>
          </a:bodyPr>
          <a:lstStyle/>
          <a:p>
            <a:r>
              <a:rPr lang="en-MY" dirty="0" smtClean="0"/>
              <a:t>Cam #3</a:t>
            </a:r>
            <a:endParaRPr lang="en-US" dirty="0"/>
          </a:p>
        </p:txBody>
      </p:sp>
      <p:sp>
        <p:nvSpPr>
          <p:cNvPr id="45" name="TextBox 44"/>
          <p:cNvSpPr txBox="1"/>
          <p:nvPr/>
        </p:nvSpPr>
        <p:spPr>
          <a:xfrm>
            <a:off x="7308304" y="2260356"/>
            <a:ext cx="936104" cy="369332"/>
          </a:xfrm>
          <a:prstGeom prst="rect">
            <a:avLst/>
          </a:prstGeom>
          <a:noFill/>
        </p:spPr>
        <p:txBody>
          <a:bodyPr wrap="square" rtlCol="0">
            <a:spAutoFit/>
          </a:bodyPr>
          <a:lstStyle/>
          <a:p>
            <a:r>
              <a:rPr lang="en-MY" dirty="0" smtClean="0"/>
              <a:t>Cam #1</a:t>
            </a:r>
            <a:endParaRPr lang="en-US" dirty="0"/>
          </a:p>
        </p:txBody>
      </p:sp>
      <p:sp>
        <p:nvSpPr>
          <p:cNvPr id="46" name="TextBox 45"/>
          <p:cNvSpPr txBox="1"/>
          <p:nvPr/>
        </p:nvSpPr>
        <p:spPr>
          <a:xfrm>
            <a:off x="7308304" y="2792966"/>
            <a:ext cx="936104" cy="369332"/>
          </a:xfrm>
          <a:prstGeom prst="rect">
            <a:avLst/>
          </a:prstGeom>
          <a:noFill/>
        </p:spPr>
        <p:txBody>
          <a:bodyPr wrap="square" rtlCol="0">
            <a:spAutoFit/>
          </a:bodyPr>
          <a:lstStyle/>
          <a:p>
            <a:r>
              <a:rPr lang="en-MY" dirty="0" smtClean="0"/>
              <a:t>Cam #2</a:t>
            </a:r>
            <a:endParaRPr lang="en-US" dirty="0"/>
          </a:p>
        </p:txBody>
      </p:sp>
      <p:sp>
        <p:nvSpPr>
          <p:cNvPr id="49" name="TextBox 48"/>
          <p:cNvSpPr txBox="1"/>
          <p:nvPr/>
        </p:nvSpPr>
        <p:spPr>
          <a:xfrm>
            <a:off x="3851920" y="3501008"/>
            <a:ext cx="1512168" cy="646331"/>
          </a:xfrm>
          <a:prstGeom prst="rect">
            <a:avLst/>
          </a:prstGeom>
          <a:noFill/>
        </p:spPr>
        <p:txBody>
          <a:bodyPr wrap="square" rtlCol="0">
            <a:spAutoFit/>
          </a:bodyPr>
          <a:lstStyle/>
          <a:p>
            <a:r>
              <a:rPr lang="en-MY" dirty="0" err="1" smtClean="0"/>
              <a:t>PoE</a:t>
            </a:r>
            <a:r>
              <a:rPr lang="en-MY" dirty="0" smtClean="0"/>
              <a:t> switch</a:t>
            </a:r>
          </a:p>
          <a:p>
            <a:r>
              <a:rPr lang="en-MY" dirty="0" smtClean="0"/>
              <a:t>(LED blinking)</a:t>
            </a:r>
            <a:endParaRPr lang="en-US" dirty="0"/>
          </a:p>
        </p:txBody>
      </p:sp>
      <p:sp>
        <p:nvSpPr>
          <p:cNvPr id="50" name="TextBox 49"/>
          <p:cNvSpPr txBox="1"/>
          <p:nvPr/>
        </p:nvSpPr>
        <p:spPr>
          <a:xfrm>
            <a:off x="3996040" y="5877272"/>
            <a:ext cx="936104" cy="369332"/>
          </a:xfrm>
          <a:prstGeom prst="rect">
            <a:avLst/>
          </a:prstGeom>
          <a:noFill/>
        </p:spPr>
        <p:txBody>
          <a:bodyPr wrap="square" rtlCol="0">
            <a:spAutoFit/>
          </a:bodyPr>
          <a:lstStyle/>
          <a:p>
            <a:r>
              <a:rPr lang="en-MY" dirty="0" smtClean="0"/>
              <a:t>Laptop</a:t>
            </a:r>
            <a:endParaRPr lang="en-US" dirty="0"/>
          </a:p>
        </p:txBody>
      </p:sp>
      <p:sp>
        <p:nvSpPr>
          <p:cNvPr id="51" name="TextBox 50"/>
          <p:cNvSpPr txBox="1"/>
          <p:nvPr/>
        </p:nvSpPr>
        <p:spPr>
          <a:xfrm>
            <a:off x="1371466" y="4149080"/>
            <a:ext cx="936104" cy="646331"/>
          </a:xfrm>
          <a:prstGeom prst="rect">
            <a:avLst/>
          </a:prstGeom>
          <a:noFill/>
        </p:spPr>
        <p:txBody>
          <a:bodyPr wrap="square" rtlCol="0">
            <a:spAutoFit/>
          </a:bodyPr>
          <a:lstStyle/>
          <a:p>
            <a:r>
              <a:rPr lang="en-MY" dirty="0" smtClean="0"/>
              <a:t>Power supply</a:t>
            </a:r>
            <a:endParaRPr lang="en-US" dirty="0"/>
          </a:p>
        </p:txBody>
      </p:sp>
      <p:sp>
        <p:nvSpPr>
          <p:cNvPr id="2" name="Rectangle 1"/>
          <p:cNvSpPr/>
          <p:nvPr/>
        </p:nvSpPr>
        <p:spPr>
          <a:xfrm>
            <a:off x="4139952" y="2852936"/>
            <a:ext cx="144016" cy="1246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4292352" y="2852936"/>
            <a:ext cx="144016" cy="1246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427984" y="2852936"/>
            <a:ext cx="144016" cy="1246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580384" y="2852936"/>
            <a:ext cx="144016" cy="1246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Elbow Connector 46"/>
          <p:cNvCxnSpPr>
            <a:stCxn id="2" idx="0"/>
            <a:endCxn id="45" idx="1"/>
          </p:cNvCxnSpPr>
          <p:nvPr/>
        </p:nvCxnSpPr>
        <p:spPr>
          <a:xfrm rot="5400000" flipH="1" flipV="1">
            <a:off x="5556175" y="1100807"/>
            <a:ext cx="407914" cy="30963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4" idx="0"/>
            <a:endCxn id="5" idx="1"/>
          </p:cNvCxnSpPr>
          <p:nvPr/>
        </p:nvCxnSpPr>
        <p:spPr>
          <a:xfrm rot="16200000" flipH="1">
            <a:off x="5773984" y="1443312"/>
            <a:ext cx="124696" cy="2943944"/>
          </a:xfrm>
          <a:prstGeom prst="bentConnector4">
            <a:avLst>
              <a:gd name="adj1" fmla="val -183326"/>
              <a:gd name="adj2" fmla="val 51223"/>
            </a:avLst>
          </a:prstGeom>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35" idx="0"/>
            <a:endCxn id="44" idx="1"/>
          </p:cNvCxnSpPr>
          <p:nvPr/>
        </p:nvCxnSpPr>
        <p:spPr>
          <a:xfrm rot="16200000" flipH="1">
            <a:off x="5573824" y="1779104"/>
            <a:ext cx="660648" cy="2808312"/>
          </a:xfrm>
          <a:prstGeom prst="bentConnector4">
            <a:avLst>
              <a:gd name="adj1" fmla="val -19992"/>
              <a:gd name="adj2" fmla="val 45584"/>
            </a:avLst>
          </a:prstGeom>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36" idx="0"/>
            <a:endCxn id="6" idx="3"/>
          </p:cNvCxnSpPr>
          <p:nvPr/>
        </p:nvCxnSpPr>
        <p:spPr>
          <a:xfrm rot="16200000" flipH="1">
            <a:off x="3683242" y="3822086"/>
            <a:ext cx="2196244" cy="257944"/>
          </a:xfrm>
          <a:prstGeom prst="bentConnector4">
            <a:avLst>
              <a:gd name="adj1" fmla="val -3747"/>
              <a:gd name="adj2" fmla="val 35996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6462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100" t="41644" r="28800" b="14356"/>
          <a:stretch/>
        </p:blipFill>
        <p:spPr bwMode="auto">
          <a:xfrm>
            <a:off x="3923928" y="3645024"/>
            <a:ext cx="4008472" cy="2199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457200" y="620688"/>
            <a:ext cx="8229600" cy="5880537"/>
          </a:xfrm>
        </p:spPr>
        <p:txBody>
          <a:bodyPr>
            <a:normAutofit/>
          </a:bodyPr>
          <a:lstStyle/>
          <a:p>
            <a:pPr marL="0" indent="0">
              <a:buNone/>
            </a:pPr>
            <a:r>
              <a:rPr lang="en-US" dirty="0"/>
              <a:t>From the laptop, open command prompt (press windows button + R, type </a:t>
            </a:r>
            <a:r>
              <a:rPr lang="en-US" dirty="0" err="1"/>
              <a:t>cmd</a:t>
            </a:r>
            <a:r>
              <a:rPr lang="en-US" dirty="0"/>
              <a:t> and press enter), </a:t>
            </a:r>
          </a:p>
          <a:p>
            <a:pPr marL="0" indent="0">
              <a:buNone/>
            </a:pPr>
            <a:endParaRPr lang="en-MY" dirty="0" smtClean="0"/>
          </a:p>
          <a:p>
            <a:pPr marL="0" indent="0">
              <a:buNone/>
            </a:pPr>
            <a:endParaRPr lang="en-MY" dirty="0" smtClean="0"/>
          </a:p>
        </p:txBody>
      </p:sp>
      <p:pic>
        <p:nvPicPr>
          <p:cNvPr id="4" name="Picture 3"/>
          <p:cNvPicPr/>
          <p:nvPr/>
        </p:nvPicPr>
        <p:blipFill rotWithShape="1">
          <a:blip r:embed="rId3"/>
          <a:srcRect l="577" t="68415" r="68572" b="114"/>
          <a:stretch/>
        </p:blipFill>
        <p:spPr bwMode="auto">
          <a:xfrm>
            <a:off x="1232600" y="2132856"/>
            <a:ext cx="3024336" cy="1800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73826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433467"/>
          </a:xfrm>
        </p:spPr>
        <p:txBody>
          <a:bodyPr/>
          <a:lstStyle/>
          <a:p>
            <a:pPr marL="0" indent="0">
              <a:buNone/>
            </a:pPr>
            <a:r>
              <a:rPr lang="en-US" dirty="0" smtClean="0"/>
              <a:t>Type </a:t>
            </a:r>
            <a:r>
              <a:rPr lang="en-US" dirty="0"/>
              <a:t>"</a:t>
            </a:r>
            <a:r>
              <a:rPr lang="en-US" dirty="0" err="1"/>
              <a:t>ipconfig</a:t>
            </a:r>
            <a:r>
              <a:rPr lang="en-US" dirty="0"/>
              <a:t>" and press enter. Check the </a:t>
            </a:r>
            <a:r>
              <a:rPr lang="en-US" dirty="0" smtClean="0"/>
              <a:t>IP </a:t>
            </a:r>
            <a:r>
              <a:rPr lang="en-US" dirty="0"/>
              <a:t>address of the </a:t>
            </a:r>
            <a:r>
              <a:rPr lang="en-US" dirty="0" smtClean="0"/>
              <a:t>Ethernet, </a:t>
            </a:r>
            <a:r>
              <a:rPr lang="en-US" dirty="0"/>
              <a:t>make sure </a:t>
            </a:r>
            <a:r>
              <a:rPr lang="en-US" dirty="0" smtClean="0"/>
              <a:t>it is 192.168.0.100. </a:t>
            </a:r>
            <a:r>
              <a:rPr lang="en-US" dirty="0"/>
              <a:t>If it isn't, open “Network and Sharing Center</a:t>
            </a:r>
            <a:r>
              <a:rPr lang="en-US" dirty="0" smtClean="0"/>
              <a:t>”</a:t>
            </a:r>
            <a:endParaRPr lang="en-US" dirty="0"/>
          </a:p>
          <a:p>
            <a:pPr marL="0" indent="0">
              <a:buNone/>
            </a:pPr>
            <a:endParaRPr lang="en-MY" dirty="0" smtClean="0"/>
          </a:p>
          <a:p>
            <a:pPr marL="0" indent="0">
              <a:buNone/>
            </a:pPr>
            <a:endParaRPr lang="en-US" dirty="0"/>
          </a:p>
        </p:txBody>
      </p:sp>
      <p:pic>
        <p:nvPicPr>
          <p:cNvPr id="4" name="Picture 3"/>
          <p:cNvPicPr/>
          <p:nvPr/>
        </p:nvPicPr>
        <p:blipFill rotWithShape="1">
          <a:blip r:embed="rId2"/>
          <a:srcRect t="66933"/>
          <a:stretch/>
        </p:blipFill>
        <p:spPr bwMode="auto">
          <a:xfrm>
            <a:off x="971600" y="3501008"/>
            <a:ext cx="7344816" cy="19206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18737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6192688"/>
          </a:xfrm>
        </p:spPr>
        <p:txBody>
          <a:bodyPr>
            <a:normAutofit fontScale="92500" lnSpcReduction="20000"/>
          </a:bodyPr>
          <a:lstStyle/>
          <a:p>
            <a:r>
              <a:rPr lang="en-US" sz="3000" dirty="0" smtClean="0"/>
              <a:t>Click </a:t>
            </a:r>
            <a:r>
              <a:rPr lang="en-US" sz="3000" dirty="0"/>
              <a:t>on Ethernet connection, choose Properties and then double click Internet Protocol Version 4 (TCP/IPv4). Click on “Use the following IP address”, type 192.168.0.100 for IP address and 255.255.255.0 for Subnet mask</a:t>
            </a:r>
            <a:r>
              <a:rPr lang="en-US" sz="3000" dirty="0" smtClean="0"/>
              <a:t>.</a:t>
            </a:r>
          </a:p>
          <a:p>
            <a:endParaRPr lang="en-MY" dirty="0"/>
          </a:p>
          <a:p>
            <a:endParaRPr lang="en-US" b="1" dirty="0"/>
          </a:p>
          <a:p>
            <a:endParaRPr lang="en-MY" dirty="0" smtClean="0"/>
          </a:p>
          <a:p>
            <a:endParaRPr lang="en-MY" dirty="0"/>
          </a:p>
          <a:p>
            <a:endParaRPr lang="en-MY" dirty="0" smtClean="0"/>
          </a:p>
          <a:p>
            <a:pPr marL="0" indent="0">
              <a:buNone/>
            </a:pPr>
            <a:endParaRPr lang="en-MY" dirty="0"/>
          </a:p>
          <a:p>
            <a:pPr marL="0" indent="0">
              <a:buNone/>
            </a:pPr>
            <a:endParaRPr lang="en-US" dirty="0"/>
          </a:p>
          <a:p>
            <a:r>
              <a:rPr lang="en-US" sz="3000" dirty="0"/>
              <a:t>Click OK twice and close the Properties windows. Double check the IP address by </a:t>
            </a:r>
            <a:r>
              <a:rPr lang="en-US" sz="3000" dirty="0" smtClean="0"/>
              <a:t>“</a:t>
            </a:r>
            <a:r>
              <a:rPr lang="en-US" sz="3000" dirty="0" err="1" smtClean="0"/>
              <a:t>ipconfig</a:t>
            </a:r>
            <a:r>
              <a:rPr lang="en-US" sz="3000" dirty="0" smtClean="0"/>
              <a:t>” command</a:t>
            </a:r>
            <a:endParaRPr lang="en-US" sz="3000" dirty="0"/>
          </a:p>
          <a:p>
            <a:endParaRPr lang="en-US" dirty="0"/>
          </a:p>
        </p:txBody>
      </p:sp>
      <p:pic>
        <p:nvPicPr>
          <p:cNvPr id="4" name="Picture 3"/>
          <p:cNvPicPr/>
          <p:nvPr/>
        </p:nvPicPr>
        <p:blipFill rotWithShape="1">
          <a:blip r:embed="rId2"/>
          <a:srcRect l="38163" t="20411" r="29639" b="15393"/>
          <a:stretch/>
        </p:blipFill>
        <p:spPr bwMode="auto">
          <a:xfrm>
            <a:off x="2915816" y="2132856"/>
            <a:ext cx="2952328" cy="31683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648265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417" y="548680"/>
            <a:ext cx="8493878" cy="5577483"/>
          </a:xfrm>
        </p:spPr>
        <p:txBody>
          <a:bodyPr/>
          <a:lstStyle/>
          <a:p>
            <a:pPr marL="0" indent="0">
              <a:buNone/>
            </a:pPr>
            <a:r>
              <a:rPr lang="en-US" sz="2800" dirty="0"/>
              <a:t>Ping all three cameras. The IP address is fixed for each camera, which is </a:t>
            </a:r>
          </a:p>
          <a:p>
            <a:pPr lvl="2">
              <a:buFont typeface="Wingdings" pitchFamily="2" charset="2"/>
              <a:buChar char="Ø"/>
            </a:pPr>
            <a:r>
              <a:rPr lang="en-US" sz="2000" dirty="0" smtClean="0"/>
              <a:t>	192.168.0.95 </a:t>
            </a:r>
            <a:endParaRPr lang="en-US" sz="2000" dirty="0"/>
          </a:p>
          <a:p>
            <a:pPr lvl="2">
              <a:buFont typeface="Wingdings" pitchFamily="2" charset="2"/>
              <a:buChar char="Ø"/>
            </a:pPr>
            <a:r>
              <a:rPr lang="en-US" sz="2000" dirty="0" smtClean="0"/>
              <a:t>	192.168.0.96</a:t>
            </a:r>
            <a:endParaRPr lang="en-US" sz="2000" dirty="0"/>
          </a:p>
          <a:p>
            <a:pPr lvl="2">
              <a:buFont typeface="Wingdings" pitchFamily="2" charset="2"/>
              <a:buChar char="Ø"/>
            </a:pPr>
            <a:r>
              <a:rPr lang="en-US" sz="2000" dirty="0" smtClean="0"/>
              <a:t>	192.168.0.97	</a:t>
            </a:r>
            <a:endParaRPr lang="en-US" sz="2000" dirty="0"/>
          </a:p>
          <a:p>
            <a:pPr marL="0" indent="0">
              <a:buNone/>
            </a:pPr>
            <a:r>
              <a:rPr lang="en-US" sz="2800" dirty="0"/>
              <a:t>respectively. T</a:t>
            </a:r>
            <a:r>
              <a:rPr lang="en-US" sz="2800" dirty="0" smtClean="0"/>
              <a:t>he </a:t>
            </a:r>
            <a:r>
              <a:rPr lang="en-US" sz="2800" dirty="0"/>
              <a:t>camera </a:t>
            </a:r>
            <a:r>
              <a:rPr lang="en-US" sz="2800" dirty="0" smtClean="0"/>
              <a:t>IP is tagged </a:t>
            </a:r>
            <a:r>
              <a:rPr lang="en-US" sz="2800" dirty="0"/>
              <a:t>on the camera </a:t>
            </a:r>
            <a:r>
              <a:rPr lang="en-US" sz="2800" dirty="0" smtClean="0"/>
              <a:t>itself. </a:t>
            </a:r>
            <a:endParaRPr lang="en-US" dirty="0"/>
          </a:p>
          <a:p>
            <a:pPr marL="0" indent="0">
              <a:buNone/>
            </a:pPr>
            <a:endParaRPr lang="en-US" dirty="0"/>
          </a:p>
        </p:txBody>
      </p:sp>
      <p:pic>
        <p:nvPicPr>
          <p:cNvPr id="4" name="Picture 3"/>
          <p:cNvPicPr/>
          <p:nvPr/>
        </p:nvPicPr>
        <p:blipFill rotWithShape="1">
          <a:blip r:embed="rId2"/>
          <a:srcRect l="36944" t="14937" r="38170" b="19011"/>
          <a:stretch/>
        </p:blipFill>
        <p:spPr bwMode="auto">
          <a:xfrm>
            <a:off x="3419872" y="3140968"/>
            <a:ext cx="2236722" cy="3339000"/>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3995936" y="5373216"/>
            <a:ext cx="108012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685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lstStyle/>
          <a:p>
            <a:pPr marL="0" indent="0">
              <a:buNone/>
            </a:pPr>
            <a:r>
              <a:rPr lang="en-US" dirty="0" smtClean="0"/>
              <a:t>Type </a:t>
            </a:r>
            <a:r>
              <a:rPr lang="en-US" dirty="0"/>
              <a:t>"ping </a:t>
            </a:r>
            <a:r>
              <a:rPr lang="en-US" dirty="0" smtClean="0"/>
              <a:t>192.168.0.95" </a:t>
            </a:r>
            <a:r>
              <a:rPr lang="en-US" dirty="0"/>
              <a:t>in command prompt and press enter, if the connection of camera is secure, the ping result should </a:t>
            </a:r>
            <a:r>
              <a:rPr lang="en-US" dirty="0" smtClean="0"/>
              <a:t>be positive reply.</a:t>
            </a:r>
            <a:endParaRPr lang="en-US" dirty="0"/>
          </a:p>
          <a:p>
            <a:endParaRPr lang="en-MY" dirty="0" smtClean="0"/>
          </a:p>
          <a:p>
            <a:pPr marL="0" indent="0">
              <a:buNone/>
            </a:pPr>
            <a:endParaRPr lang="en-US"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797" t="7110" r="51150" b="49145"/>
          <a:stretch/>
        </p:blipFill>
        <p:spPr bwMode="auto">
          <a:xfrm>
            <a:off x="1619671" y="2348880"/>
            <a:ext cx="5800833"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47458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402</TotalTime>
  <Words>939</Words>
  <Application>Microsoft Office PowerPoint</Application>
  <PresentationFormat>On-screen Show (4:3)</PresentationFormat>
  <Paragraphs>95</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Wingdings</vt:lpstr>
      <vt:lpstr>Office Theme</vt:lpstr>
      <vt:lpstr>RADIS USER MANUAL</vt:lpstr>
      <vt:lpstr>Reading Guide</vt:lpstr>
      <vt:lpstr>In-Car Recording Software (Laptop + Smartphone)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Once all three ping results return positive, open RADIS.exe</vt:lpstr>
      <vt:lpstr>Enter driver and co-driver name then click GO button</vt:lpstr>
      <vt:lpstr> Click OK</vt:lpstr>
      <vt:lpstr>The live previews of three cameras are only available if the connections are secure.</vt:lpstr>
      <vt:lpstr>Turn on the android phone. Open up the Wi-Fi Hotspot app and turn on the “Portable Wi-Fi Hotspot”. </vt:lpstr>
      <vt:lpstr>On the laptop side, open the Wi-Fi and connect to the Wi-Fi hotspot provided by the phone (e.g: HTC Portable Hotspot A1A8 2) </vt:lpstr>
      <vt:lpstr>Open tcpMaps application in android phone. </vt:lpstr>
      <vt:lpstr>Press “Turn On GPS” button to activate the GPS, wait until the GPS coordinates are shown then press “Start Recording” button.</vt:lpstr>
      <vt:lpstr>Once the GPS is connected with the laptop, the GPS indicator of the RADIS will turn green.</vt:lpstr>
      <vt:lpstr>PowerPoint Presentation</vt:lpstr>
      <vt:lpstr>PowerPoint Presentation</vt:lpstr>
      <vt:lpstr>Road Coding Software</vt:lpstr>
      <vt:lpstr>Open MiREV.exe</vt:lpstr>
      <vt:lpstr>For a new road survey, press the “New Project” button. A Project Import window will prompt out. Enter the coder name and click on “Browse” to search for the file directory that contains the new road survey recording file (.gps).</vt:lpstr>
      <vt:lpstr>Select a GPS file and open. Click the “Create Project” button in Project Import window</vt:lpstr>
      <vt:lpstr>Wait for several minutes until all the relevant files are extracted. After done, multiple windows will prompt out. </vt:lpstr>
      <vt:lpstr>If the project is already created, click “Open Project” button to load the project file. Browse to the desired project directory and open the Project File (.mdf).</vt:lpstr>
      <vt:lpstr>PowerPoint Presentation</vt:lpstr>
      <vt:lpstr>When the coding is done, click “Export CSV” button to convert all the data into CSV file format.</vt:lpstr>
      <vt:lpstr>Troubleshoot</vt:lpstr>
      <vt:lpstr>Troubleshoot</vt:lpstr>
      <vt:lpstr>Important Steps</vt:lpstr>
      <vt:lpstr>Important Steps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RADIS USER MANUAL</dc:title>
  <dc:creator>MyREV _</dc:creator>
  <cp:lastModifiedBy>TOMIN</cp:lastModifiedBy>
  <cp:revision>29</cp:revision>
  <dcterms:created xsi:type="dcterms:W3CDTF">2014-09-04T00:22:44Z</dcterms:created>
  <dcterms:modified xsi:type="dcterms:W3CDTF">2015-08-12T05:07:49Z</dcterms:modified>
</cp:coreProperties>
</file>